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90" r:id="rId31"/>
    <p:sldId id="286" r:id="rId32"/>
    <p:sldId id="287" r:id="rId33"/>
    <p:sldId id="288" r:id="rId34"/>
    <p:sldId id="291" r:id="rId35"/>
    <p:sldId id="292" r:id="rId36"/>
    <p:sldId id="293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4728E-484E-45AB-B9CA-AA1782EB15F1}" type="datetimeFigureOut">
              <a:rPr lang="pt-BR" smtClean="0"/>
              <a:pPr/>
              <a:t>21/04/2014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AAF27-070A-48F3-82E3-FBDBF3E644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5476-B167-4B1C-92E1-544A03D05A41}" type="datetimeFigureOut">
              <a:rPr lang="pt-BR" smtClean="0"/>
              <a:pPr/>
              <a:t>21/04/2014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21F7-BDB9-4555-91EA-99C3E564A35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5476-B167-4B1C-92E1-544A03D05A41}" type="datetimeFigureOut">
              <a:rPr lang="pt-BR" smtClean="0"/>
              <a:pPr/>
              <a:t>21/04/2014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21F7-BDB9-4555-91EA-99C3E564A35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5476-B167-4B1C-92E1-544A03D05A41}" type="datetimeFigureOut">
              <a:rPr lang="pt-BR" smtClean="0"/>
              <a:pPr/>
              <a:t>21/04/2014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21F7-BDB9-4555-91EA-99C3E564A35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/>
            </a:lvl1pPr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lnSpc>
                <a:spcPct val="150000"/>
              </a:lnSpc>
              <a:buNone/>
              <a:defRPr sz="3000"/>
            </a:lvl1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5476-B167-4B1C-92E1-544A03D05A41}" type="datetimeFigureOut">
              <a:rPr lang="pt-BR" smtClean="0"/>
              <a:pPr/>
              <a:t>21/04/2014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21F7-BDB9-4555-91EA-99C3E564A35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5476-B167-4B1C-92E1-544A03D05A41}" type="datetimeFigureOut">
              <a:rPr lang="pt-BR" smtClean="0"/>
              <a:pPr/>
              <a:t>21/04/2014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21F7-BDB9-4555-91EA-99C3E564A35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5476-B167-4B1C-92E1-544A03D05A41}" type="datetimeFigureOut">
              <a:rPr lang="pt-BR" smtClean="0"/>
              <a:pPr/>
              <a:t>21/04/2014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21F7-BDB9-4555-91EA-99C3E564A35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5476-B167-4B1C-92E1-544A03D05A41}" type="datetimeFigureOut">
              <a:rPr lang="pt-BR" smtClean="0"/>
              <a:pPr/>
              <a:t>21/04/2014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21F7-BDB9-4555-91EA-99C3E564A35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5476-B167-4B1C-92E1-544A03D05A41}" type="datetimeFigureOut">
              <a:rPr lang="pt-BR" smtClean="0"/>
              <a:pPr/>
              <a:t>21/04/2014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21F7-BDB9-4555-91EA-99C3E564A35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5476-B167-4B1C-92E1-544A03D05A41}" type="datetimeFigureOut">
              <a:rPr lang="pt-BR" smtClean="0"/>
              <a:pPr/>
              <a:t>21/04/2014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21F7-BDB9-4555-91EA-99C3E564A35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5476-B167-4B1C-92E1-544A03D05A41}" type="datetimeFigureOut">
              <a:rPr lang="pt-BR" smtClean="0"/>
              <a:pPr/>
              <a:t>21/04/2014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21F7-BDB9-4555-91EA-99C3E564A35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5476-B167-4B1C-92E1-544A03D05A41}" type="datetimeFigureOut">
              <a:rPr lang="pt-BR" smtClean="0"/>
              <a:pPr/>
              <a:t>21/04/2014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71221F7-BDB9-4555-91EA-99C3E564A35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A95476-B167-4B1C-92E1-544A03D05A41}" type="datetimeFigureOut">
              <a:rPr lang="pt-BR" smtClean="0"/>
              <a:pPr/>
              <a:t>21/04/2014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1221F7-BDB9-4555-91EA-99C3E564A35D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Metodologia  de Pesquisa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pt-BR" sz="3200" dirty="0" smtClean="0"/>
          </a:p>
          <a:p>
            <a:endParaRPr lang="pt-BR" sz="3200" dirty="0" smtClean="0"/>
          </a:p>
          <a:p>
            <a:r>
              <a:rPr lang="pt-BR" sz="4000" dirty="0" smtClean="0"/>
              <a:t>Estrutura da pesquisa acadêmica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/>
          <a:lstStyle/>
          <a:p>
            <a:r>
              <a:rPr lang="pt-BR" dirty="0" smtClean="0"/>
              <a:t>g) A cidade da Instituição; e</a:t>
            </a:r>
          </a:p>
          <a:p>
            <a:r>
              <a:rPr lang="pt-BR" dirty="0" smtClean="0"/>
              <a:t>f) O ano da entrega do trabalho.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92696"/>
          </a:xfrm>
        </p:spPr>
        <p:txBody>
          <a:bodyPr/>
          <a:lstStyle/>
          <a:p>
            <a:r>
              <a:rPr lang="pt-BR" dirty="0" smtClean="0"/>
              <a:t>Modelo da Folha de Rosto</a:t>
            </a:r>
            <a:endParaRPr lang="pt-BR" dirty="0"/>
          </a:p>
        </p:txBody>
      </p:sp>
      <p:pic>
        <p:nvPicPr>
          <p:cNvPr id="4" name="Picture 2" descr="C:\Users\Ágatha Dell\Pictures\img3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955964"/>
            <a:ext cx="3672408" cy="5522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/>
          <a:lstStyle/>
          <a:p>
            <a:r>
              <a:rPr lang="pt-BR" dirty="0" smtClean="0"/>
              <a:t>Folha de Aprovação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		A folha de aprovação é o documento reservado para destacar a aprovação do trabalho e é incluída após a folha de rosto. Ela deve conter os seguintes elementos.</a:t>
            </a:r>
          </a:p>
          <a:p>
            <a:pPr marL="514350" indent="-514350">
              <a:buAutoNum type="alphaLcParenR"/>
            </a:pPr>
            <a:r>
              <a:rPr lang="pt-BR" dirty="0" smtClean="0"/>
              <a:t>Identificação do autor do trabalho;</a:t>
            </a:r>
          </a:p>
          <a:p>
            <a:pPr marL="514350" indent="-514350">
              <a:buAutoNum type="alphaLcParenR"/>
            </a:pPr>
            <a:r>
              <a:rPr lang="pt-BR" dirty="0" smtClean="0"/>
              <a:t>O título do trabalho por extenso;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/>
          <a:lstStyle/>
          <a:p>
            <a:r>
              <a:rPr lang="pt-BR" dirty="0" smtClean="0"/>
              <a:t>c) Natureza, objetivo, nome da Instituição a que o trabalho está sendo submetido e área de concentração;</a:t>
            </a:r>
          </a:p>
          <a:p>
            <a:r>
              <a:rPr lang="pt-BR" dirty="0" smtClean="0"/>
              <a:t>d) O nome, a titulação, a assinatura e a sigla da instituição de origem de cada membro componente da banca examinadora;</a:t>
            </a:r>
          </a:p>
          <a:p>
            <a:r>
              <a:rPr lang="pt-BR" dirty="0" smtClean="0"/>
              <a:t>e) O local e data </a:t>
            </a:r>
            <a:r>
              <a:rPr lang="pt-BR" smtClean="0"/>
              <a:t>de aprovação.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/>
          <a:lstStyle/>
          <a:p>
            <a:r>
              <a:rPr lang="pt-BR" dirty="0" smtClean="0"/>
              <a:t>c) Natureza, objetivo, nome da Instituição a que o trabalho está sendo submetido e área de concentração;</a:t>
            </a:r>
          </a:p>
          <a:p>
            <a:r>
              <a:rPr lang="pt-BR" dirty="0" smtClean="0"/>
              <a:t>d) O nome, a titulação, a assinatura e a sigla da Instituição de origem de cada membro componente da banca examinadora;</a:t>
            </a:r>
          </a:p>
          <a:p>
            <a:r>
              <a:rPr lang="pt-BR" dirty="0" smtClean="0"/>
              <a:t>e) Local e a data de aprovação.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64672"/>
          </a:xfrm>
        </p:spPr>
        <p:txBody>
          <a:bodyPr/>
          <a:lstStyle/>
          <a:p>
            <a:r>
              <a:rPr lang="pt-BR" dirty="0" smtClean="0"/>
              <a:t>Modelo de folha de aprovação</a:t>
            </a:r>
            <a:endParaRPr lang="pt-BR" dirty="0"/>
          </a:p>
        </p:txBody>
      </p:sp>
      <p:pic>
        <p:nvPicPr>
          <p:cNvPr id="1026" name="Picture 2" descr="C:\Users\Ágatha Dell\Pictures\img3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052736"/>
            <a:ext cx="3672408" cy="5347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Dedicatória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		A dedicatória é o espaço reservado ao autor para prestar suas eventuais homenagens ou dedicar o seu trabalho a alguém. É opcional e deve vir sempre em folha distinta. No caso de a monografia não prever folha de aprovação, ela virá logo após a folha de rosto.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95536" y="764704"/>
            <a:ext cx="8229600" cy="36004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Modelo de dedicatória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Users\Ágatha Dell\Pictures\img3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340886"/>
            <a:ext cx="3439672" cy="5160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Agradecimento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		Segundo a ABNT (NBR</a:t>
            </a:r>
            <a:r>
              <a:rPr lang="pt-BR" dirty="0" smtClean="0">
                <a:latin typeface="+mj-lt"/>
              </a:rPr>
              <a:t> 14.724/2005</a:t>
            </a:r>
            <a:r>
              <a:rPr lang="pt-BR" dirty="0" smtClean="0"/>
              <a:t>), a folha de agradecimento(s) é o local onde o “autor faz agradecimentos dirigidos àqueles que contribuíram de maneira relevante à elaboração do trabalho”.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80696"/>
          </a:xfrm>
        </p:spPr>
        <p:txBody>
          <a:bodyPr/>
          <a:lstStyle/>
          <a:p>
            <a:r>
              <a:rPr lang="pt-BR" dirty="0" smtClean="0"/>
              <a:t>Resumo em língua vernácula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r>
              <a:rPr lang="pt-BR" dirty="0" smtClean="0"/>
              <a:t>		Conforme a ABNT (</a:t>
            </a:r>
            <a:r>
              <a:rPr lang="pt-BR" dirty="0" smtClean="0">
                <a:latin typeface="+mj-lt"/>
              </a:rPr>
              <a:t>NBR 14.724/2005</a:t>
            </a:r>
            <a:r>
              <a:rPr lang="pt-BR" dirty="0" smtClean="0"/>
              <a:t>) o resumo em português é obrigatório para trabalhos de curso e consiste na “apresentação concisa dos pontos relevantes de um texto”. O resumo deve ser capaz de proporcionar uma visão rápida clara  do conteúdo e das conclusões.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/>
          <a:lstStyle/>
          <a:p>
            <a:r>
              <a:rPr lang="pt-BR" dirty="0" smtClean="0"/>
              <a:t>1.Introdução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		A apresentação final redigida da pesquisa é a peça fundamental que irá documentar o resultado de todo o esforço do aluno e , ser submetida a uma banca examinadora.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r>
              <a:rPr lang="pt-BR" dirty="0" smtClean="0"/>
              <a:t>		Ele “constitui-se em uma sequência de frases concisas e objetivas e não uma simples enumeração de tópicos”  e não deve ultrapassar as 500 palavras. Logo abaixo do resumo deve-se constar as palavras mais representativas do conteúdo do trabalho, ou seja, as palavras-chaves.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/>
          <a:lstStyle/>
          <a:p>
            <a:r>
              <a:rPr lang="pt-BR" dirty="0" smtClean="0"/>
              <a:t>		Segundo a ABNT (NBR </a:t>
            </a:r>
            <a:r>
              <a:rPr lang="pt-BR" dirty="0" smtClean="0">
                <a:latin typeface="+mj-lt"/>
              </a:rPr>
              <a:t>6.028</a:t>
            </a:r>
            <a:r>
              <a:rPr lang="pt-BR" dirty="0" smtClean="0"/>
              <a:t>, de novembro de 2003) este item do trabalho acadêmico deve ser capaz de estabelecer o objetivo, o método, os resultados e as conclusões da pesquisa.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/>
          <a:lstStyle/>
          <a:p>
            <a:r>
              <a:rPr lang="pt-BR" dirty="0" smtClean="0"/>
              <a:t>		O resumo deve respeitar o limite mínimo de</a:t>
            </a:r>
            <a:r>
              <a:rPr lang="pt-BR" dirty="0" smtClean="0">
                <a:latin typeface="+mj-lt"/>
              </a:rPr>
              <a:t> 150 </a:t>
            </a:r>
            <a:r>
              <a:rPr lang="pt-BR" dirty="0" smtClean="0"/>
              <a:t>palavras e no máximo de </a:t>
            </a:r>
            <a:r>
              <a:rPr lang="pt-BR" dirty="0" smtClean="0">
                <a:latin typeface="+mj-lt"/>
              </a:rPr>
              <a:t>500</a:t>
            </a:r>
            <a:r>
              <a:rPr lang="pt-BR" dirty="0" smtClean="0"/>
              <a:t> palavras. Tudo em único parágrafo justificado e sem recuo da primeira linha, espaçamento entre linhas simples e o mesmo tipo e tamanho de fonte escolhidos para o corpo do trabalho.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		Logo abaixo do resumo são apresentadas as palavras-chave. Uma entrada –em um novo parágrafo destacado do parágrafo contendo o texto do resumo e alinhado à margem esquerda, sem recuo de primeira linha e no formato justificado – com a expressão “Palavras –chave:” é seguida das principais categorias identificadoras da pesquisa separadas por ponto.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r>
              <a:rPr lang="pt-BR" dirty="0" smtClean="0"/>
              <a:t>		Cada categoria escolhida como palavra- chave deve guardar uma boa relação de representação com os conteúdos do trabalho.</a:t>
            </a:r>
            <a:endParaRPr lang="pt-B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/>
          <a:lstStyle/>
          <a:p>
            <a:r>
              <a:rPr lang="pt-BR" dirty="0" smtClean="0"/>
              <a:t>Resumo em língua estrangeira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		Segundo a ABNT( NBR </a:t>
            </a:r>
            <a:r>
              <a:rPr lang="pt-BR" dirty="0" smtClean="0">
                <a:latin typeface="+mj-lt"/>
              </a:rPr>
              <a:t>14.724/2005), </a:t>
            </a:r>
            <a:r>
              <a:rPr lang="pt-BR" dirty="0" smtClean="0"/>
              <a:t>o resumo em língua estrangeira consiste no mesmo resumo em língua vernácula vertido para um idioma de divulgação internacional. A palavra resumo será traduzida para </a:t>
            </a:r>
            <a:r>
              <a:rPr lang="pt-BR" i="1" dirty="0" smtClean="0"/>
              <a:t>Abstract.</a:t>
            </a:r>
            <a:endParaRPr lang="pt-B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/>
          <a:lstStyle/>
          <a:p>
            <a:r>
              <a:rPr lang="pt-BR" dirty="0" smtClean="0"/>
              <a:t>Lista de Ilustrações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		Esta deverá contemplar todo tipo de ilustrações contidas no decorrer do trabalho, tais como mapas, tabelas, etc. Cada item deverá estar acompanhado do respectivo número </a:t>
            </a:r>
            <a:r>
              <a:rPr lang="pt-BR" smtClean="0"/>
              <a:t>da página.</a:t>
            </a:r>
            <a:endParaRPr lang="pt-B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Ágatha Dell\Pictures\img3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980728"/>
            <a:ext cx="3663696" cy="5590032"/>
          </a:xfrm>
          <a:prstGeom prst="rect">
            <a:avLst/>
          </a:prstGeom>
          <a:noFill/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64672"/>
          </a:xfrm>
        </p:spPr>
        <p:txBody>
          <a:bodyPr/>
          <a:lstStyle/>
          <a:p>
            <a:r>
              <a:rPr lang="pt-BR" dirty="0" smtClean="0"/>
              <a:t>Lista de Ilustrações</a:t>
            </a:r>
            <a:endParaRPr lang="pt-B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/>
          <a:lstStyle/>
          <a:p>
            <a:r>
              <a:rPr lang="pt-BR" dirty="0" smtClean="0"/>
              <a:t>Lista de Tabelas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		A tabela é o “elemento demonstrativo de síntese que constitui uma unidade autônoma”. A lista de tabela é um elemento opcional, mas sua apresentação deve observar a ordem sequencial em que as diversas tabelas aparecem ao longo do trabalho com o respectivo número da página. </a:t>
            </a:r>
            <a:endParaRPr lang="pt-B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80696"/>
          </a:xfrm>
        </p:spPr>
        <p:txBody>
          <a:bodyPr/>
          <a:lstStyle/>
          <a:p>
            <a:r>
              <a:rPr lang="pt-BR" dirty="0" smtClean="0"/>
              <a:t>Listas de abreviaturas e siglas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		Estas listas devem ser organizadas em separado uma das outras e apresentadas em folhas distintas. São frequentemente de utilização opcional, uma vez que o autor pode ir apresentando ao longo do texto as convenções que estabeleceu conforme vão aparecendo no trabalho.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dirty="0" smtClean="0"/>
              <a:t>2.Componentes do Trabalho de Graduação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pt-BR" dirty="0" smtClean="0"/>
              <a:t>CAPA</a:t>
            </a:r>
          </a:p>
          <a:p>
            <a:pPr marL="514350" indent="-514350">
              <a:buAutoNum type="arabicParenR"/>
            </a:pPr>
            <a:r>
              <a:rPr lang="pt-BR" dirty="0" smtClean="0"/>
              <a:t>FOLHA DE ROSTO</a:t>
            </a:r>
          </a:p>
          <a:p>
            <a:pPr marL="514350" indent="-514350">
              <a:buAutoNum type="arabicParenR"/>
            </a:pPr>
            <a:r>
              <a:rPr lang="pt-BR" dirty="0" smtClean="0"/>
              <a:t>FOLHA DE APROVAÇÃO</a:t>
            </a:r>
          </a:p>
          <a:p>
            <a:pPr marL="514350" indent="-514350">
              <a:buAutoNum type="arabicParenR"/>
            </a:pPr>
            <a:r>
              <a:rPr lang="pt-BR" dirty="0" smtClean="0"/>
              <a:t>DEDICATÓRIA</a:t>
            </a:r>
          </a:p>
          <a:p>
            <a:pPr marL="514350" indent="-514350">
              <a:buAutoNum type="arabicParenR"/>
            </a:pPr>
            <a:r>
              <a:rPr lang="pt-BR" dirty="0" smtClean="0"/>
              <a:t>AGRADECIMENTOS</a:t>
            </a:r>
          </a:p>
          <a:p>
            <a:pPr marL="514350" indent="-514350">
              <a:buAutoNum type="arabicParenR"/>
            </a:pPr>
            <a:r>
              <a:rPr lang="pt-BR" dirty="0" smtClean="0"/>
              <a:t>RESUMO NA LÍNGUA VERNÁCULA</a:t>
            </a:r>
          </a:p>
          <a:p>
            <a:pPr marL="514350" indent="-514350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Ágatha Dell\Pictures\img3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8712" y="635508"/>
            <a:ext cx="3846576" cy="5586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/>
          <a:lstStyle/>
          <a:p>
            <a:r>
              <a:rPr lang="pt-BR" dirty="0" smtClean="0"/>
              <a:t>Lista de símbolo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89120"/>
          </a:xfrm>
        </p:spPr>
        <p:txBody>
          <a:bodyPr/>
          <a:lstStyle/>
          <a:p>
            <a:r>
              <a:rPr lang="pt-BR" dirty="0" smtClean="0"/>
              <a:t>		O símbolo é um sinal que pode substituir o nome de uma coisa ou de uma ação na definição da ABNT.</a:t>
            </a:r>
            <a:endParaRPr lang="pt-B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Ágatha Dell\Pictures\img3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3284" y="670560"/>
            <a:ext cx="3837432" cy="5516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/>
          <a:lstStyle/>
          <a:p>
            <a:r>
              <a:rPr lang="pt-BR" dirty="0" smtClean="0"/>
              <a:t>Sumário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51784"/>
          </a:xfrm>
        </p:spPr>
        <p:txBody>
          <a:bodyPr/>
          <a:lstStyle/>
          <a:p>
            <a:r>
              <a:rPr lang="pt-BR" dirty="0" smtClean="0"/>
              <a:t>		O objetivo do Sumário é justamente possibilitar  o mais fácil acesso  às seções  ou partes do trabalho e também propiciar uma boa visão geral de todo o conjunto. Por definição o Sumário se constitui em uma “enumeração das divisões, seções e outras partes” e deve respeitar </a:t>
            </a:r>
            <a:endParaRPr lang="pt-B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/>
          <a:lstStyle/>
          <a:p>
            <a:r>
              <a:rPr lang="pt-BR" dirty="0" smtClean="0"/>
              <a:t>	a mesma formatação gráfica apresentada no corpo do texto.</a:t>
            </a:r>
          </a:p>
          <a:p>
            <a:r>
              <a:rPr lang="pt-BR" dirty="0" smtClean="0"/>
              <a:t>		É no sumário que você deverá apresentar a numeração das seções ou qualquer meio de organização interna que você tenha estabelecido, acompanhado do respectivo número da página.</a:t>
            </a:r>
            <a:endParaRPr lang="pt-B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/>
          <a:lstStyle/>
          <a:p>
            <a:r>
              <a:rPr lang="pt-BR" dirty="0" smtClean="0"/>
              <a:t>		Deve-se prestar atenção às chamadas das seções primárias, secundárias e assim sucessivamente de forma hierárquic</a:t>
            </a:r>
            <a:r>
              <a:rPr lang="pt-BR" dirty="0" smtClean="0"/>
              <a:t>a, tal como a numeração progressiva no corpo do texto (exemplo: </a:t>
            </a:r>
            <a:r>
              <a:rPr lang="pt-BR" dirty="0" smtClean="0">
                <a:latin typeface="+mj-lt"/>
              </a:rPr>
              <a:t>1; 1.1; 1.2; 2; 2.1; 2.2; 2.2.1; 2.2.3...).</a:t>
            </a:r>
          </a:p>
          <a:p>
            <a:r>
              <a:rPr lang="pt-BR" dirty="0" smtClean="0">
                <a:latin typeface="+mj-lt"/>
              </a:rPr>
              <a:t>	</a:t>
            </a:r>
            <a:r>
              <a:rPr lang="pt-BR" dirty="0" smtClean="0">
                <a:latin typeface="+mj-lt"/>
              </a:rPr>
              <a:t>	</a:t>
            </a:r>
            <a:endParaRPr lang="pt-BR" dirty="0">
              <a:latin typeface="+mj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Ágatha Dell\Pictures\img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60648"/>
            <a:ext cx="4243164" cy="6394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7) RESUMO EM LINGUA ESTRANGEIRA</a:t>
            </a:r>
          </a:p>
          <a:p>
            <a:r>
              <a:rPr lang="pt-BR" dirty="0" smtClean="0"/>
              <a:t>8) LISTA DE ILUSTRAÇÕES</a:t>
            </a:r>
          </a:p>
          <a:p>
            <a:r>
              <a:rPr lang="pt-BR" dirty="0" smtClean="0"/>
              <a:t>9) LISTAS DE TABELAS</a:t>
            </a:r>
          </a:p>
          <a:p>
            <a:r>
              <a:rPr lang="pt-BR" dirty="0" smtClean="0"/>
              <a:t>10) LISTA DE ABREVIATURAS E SIGLAS</a:t>
            </a:r>
          </a:p>
          <a:p>
            <a:r>
              <a:rPr lang="pt-BR" dirty="0" smtClean="0"/>
              <a:t>11) LISTA DE SÍMBOLOS</a:t>
            </a:r>
          </a:p>
          <a:p>
            <a:r>
              <a:rPr lang="pt-BR" dirty="0" smtClean="0"/>
              <a:t>12) SUMÁRIO</a:t>
            </a:r>
          </a:p>
          <a:p>
            <a:r>
              <a:rPr lang="pt-BR" dirty="0" smtClean="0"/>
              <a:t>13) INTRODUÇÃO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/>
          <a:lstStyle/>
          <a:p>
            <a:r>
              <a:rPr lang="pt-BR" dirty="0" smtClean="0"/>
              <a:t>14) SEÇÃO 1</a:t>
            </a:r>
          </a:p>
          <a:p>
            <a:r>
              <a:rPr lang="pt-BR" dirty="0" smtClean="0"/>
              <a:t>15) SEÇÃO 2</a:t>
            </a:r>
          </a:p>
          <a:p>
            <a:r>
              <a:rPr lang="pt-BR" dirty="0" smtClean="0"/>
              <a:t>16) SEÇÃO 3</a:t>
            </a:r>
          </a:p>
          <a:p>
            <a:r>
              <a:rPr lang="pt-BR" dirty="0" smtClean="0"/>
              <a:t>17) CONCLUSÃO</a:t>
            </a:r>
          </a:p>
          <a:p>
            <a:r>
              <a:rPr lang="pt-BR" dirty="0" smtClean="0"/>
              <a:t>18) REFERÊNCIAS</a:t>
            </a:r>
          </a:p>
          <a:p>
            <a:r>
              <a:rPr lang="pt-BR" dirty="0" smtClean="0"/>
              <a:t>19) APÊNDICE(S)</a:t>
            </a:r>
          </a:p>
          <a:p>
            <a:r>
              <a:rPr lang="pt-BR" dirty="0" smtClean="0"/>
              <a:t>20) ANEXO(S)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/>
          <a:lstStyle/>
          <a:p>
            <a:r>
              <a:rPr lang="pt-BR" dirty="0" smtClean="0"/>
              <a:t>3. Capa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		A capa é a primeira folha do trabalho. Nela devemos incluir:</a:t>
            </a:r>
          </a:p>
          <a:p>
            <a:r>
              <a:rPr lang="pt-BR" dirty="0" smtClean="0"/>
              <a:t>a) O nome da Instituição;</a:t>
            </a:r>
          </a:p>
          <a:p>
            <a:r>
              <a:rPr lang="pt-BR" dirty="0" smtClean="0"/>
              <a:t>b) O nome do autor;</a:t>
            </a:r>
          </a:p>
          <a:p>
            <a:r>
              <a:rPr lang="pt-BR" dirty="0" smtClean="0"/>
              <a:t>c) O título do trabalho;</a:t>
            </a:r>
          </a:p>
          <a:p>
            <a:r>
              <a:rPr lang="pt-BR" dirty="0" smtClean="0"/>
              <a:t>d) O local (cidade-sede da Instituição)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Ágatha Dell\Pictures\img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054654"/>
            <a:ext cx="3744416" cy="5607930"/>
          </a:xfrm>
          <a:prstGeom prst="rect">
            <a:avLst/>
          </a:prstGeom>
          <a:noFill/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08688"/>
          </a:xfrm>
        </p:spPr>
        <p:txBody>
          <a:bodyPr/>
          <a:lstStyle/>
          <a:p>
            <a:r>
              <a:rPr lang="pt-BR" dirty="0" smtClean="0"/>
              <a:t>3. Modelo da Capa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80696"/>
          </a:xfrm>
        </p:spPr>
        <p:txBody>
          <a:bodyPr/>
          <a:lstStyle/>
          <a:p>
            <a:r>
              <a:rPr lang="pt-BR" dirty="0" smtClean="0"/>
              <a:t>4. Folha de Rosto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464496"/>
          </a:xfrm>
        </p:spPr>
        <p:txBody>
          <a:bodyPr>
            <a:normAutofit/>
          </a:bodyPr>
          <a:lstStyle/>
          <a:p>
            <a:r>
              <a:rPr lang="pt-BR" dirty="0" smtClean="0"/>
              <a:t>		A folha de rosto vem logo em seguida à capa. Ela contém os elementos essenciais identificadores do trabalho:</a:t>
            </a:r>
          </a:p>
          <a:p>
            <a:pPr marL="514350" indent="-514350">
              <a:buAutoNum type="alphaLcParenR"/>
            </a:pPr>
            <a:r>
              <a:rPr lang="pt-BR" dirty="0" smtClean="0"/>
              <a:t>A identificação do autor;</a:t>
            </a:r>
          </a:p>
          <a:p>
            <a:pPr marL="514350" indent="-514350">
              <a:buAutoNum type="alphaLcParenR"/>
            </a:pPr>
            <a:r>
              <a:rPr lang="pt-BR" dirty="0" smtClean="0"/>
              <a:t>O título;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 lnSpcReduction="10000"/>
          </a:bodyPr>
          <a:lstStyle/>
          <a:p>
            <a:pPr marL="514350" indent="-514350"/>
            <a:r>
              <a:rPr lang="pt-BR" dirty="0" smtClean="0"/>
              <a:t>c) Nota indicando: a natureza acadêmica do trabalho (trabalho de curso, dissertação); o objetivo (aprovação em disciplina, para obtenção de grau etc.); a identificação da unidade de ensino ou da Instituição e sua área de concentração;</a:t>
            </a:r>
          </a:p>
          <a:p>
            <a:pPr marL="514350" indent="-514350"/>
            <a:r>
              <a:rPr lang="pt-BR" dirty="0" smtClean="0"/>
              <a:t>d) O nome do Professor Orientador e, se houver, do Professor Coorientador;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316</TotalTime>
  <Words>332</Words>
  <Application>Microsoft Office PowerPoint</Application>
  <PresentationFormat>Apresentação na tela (4:3)</PresentationFormat>
  <Paragraphs>84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Fluxo</vt:lpstr>
      <vt:lpstr>Metodologia  de Pesquisa</vt:lpstr>
      <vt:lpstr>1.Introdução</vt:lpstr>
      <vt:lpstr>2.Componentes do Trabalho de Graduação</vt:lpstr>
      <vt:lpstr>Slide 4</vt:lpstr>
      <vt:lpstr>Slide 5</vt:lpstr>
      <vt:lpstr>3. Capa</vt:lpstr>
      <vt:lpstr>3. Modelo da Capa</vt:lpstr>
      <vt:lpstr>4. Folha de Rosto</vt:lpstr>
      <vt:lpstr>Slide 9</vt:lpstr>
      <vt:lpstr>Slide 10</vt:lpstr>
      <vt:lpstr>Modelo da Folha de Rosto</vt:lpstr>
      <vt:lpstr>Folha de Aprovação</vt:lpstr>
      <vt:lpstr>Slide 13</vt:lpstr>
      <vt:lpstr>Slide 14</vt:lpstr>
      <vt:lpstr>Modelo de folha de aprovação</vt:lpstr>
      <vt:lpstr>Dedicatória</vt:lpstr>
      <vt:lpstr> </vt:lpstr>
      <vt:lpstr>Agradecimento</vt:lpstr>
      <vt:lpstr>Resumo em língua vernácula</vt:lpstr>
      <vt:lpstr>Slide 20</vt:lpstr>
      <vt:lpstr>Slide 21</vt:lpstr>
      <vt:lpstr>Slide 22</vt:lpstr>
      <vt:lpstr>Slide 23</vt:lpstr>
      <vt:lpstr>Slide 24</vt:lpstr>
      <vt:lpstr>Resumo em língua estrangeira</vt:lpstr>
      <vt:lpstr>Lista de Ilustrações</vt:lpstr>
      <vt:lpstr>Lista de Ilustrações</vt:lpstr>
      <vt:lpstr>Lista de Tabelas</vt:lpstr>
      <vt:lpstr>Listas de abreviaturas e siglas </vt:lpstr>
      <vt:lpstr>Slide 30</vt:lpstr>
      <vt:lpstr>Lista de símbolo</vt:lpstr>
      <vt:lpstr>Slide 32</vt:lpstr>
      <vt:lpstr>Sumário 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Metodologia  de Pesquisa</dc:title>
  <dc:creator>Ágatha Stela de Morais</dc:creator>
  <cp:lastModifiedBy>Ágatha Stela de Morais</cp:lastModifiedBy>
  <cp:revision>49</cp:revision>
  <dcterms:created xsi:type="dcterms:W3CDTF">2014-04-10T17:29:02Z</dcterms:created>
  <dcterms:modified xsi:type="dcterms:W3CDTF">2014-04-21T11:02:24Z</dcterms:modified>
</cp:coreProperties>
</file>